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IBM Plex Serif"/>
      <p:regular r:id="rId28"/>
      <p:bold r:id="rId29"/>
      <p:italic r:id="rId30"/>
      <p:boldItalic r:id="rId31"/>
    </p:embeddedFont>
    <p:embeddedFont>
      <p:font typeface="Work Sans Medium"/>
      <p:regular r:id="rId32"/>
      <p:bold r:id="rId33"/>
      <p:italic r:id="rId34"/>
      <p:boldItalic r:id="rId35"/>
    </p:embeddedFont>
    <p:embeddedFont>
      <p:font typeface="IBM Plex Serif Medium"/>
      <p:regular r:id="rId36"/>
      <p:bold r:id="rId37"/>
      <p:italic r:id="rId38"/>
      <p:boldItalic r:id="rId39"/>
    </p:embeddedFont>
    <p:embeddedFont>
      <p:font typeface="Work Sans Light"/>
      <p:regular r:id="rId40"/>
      <p:bold r:id="rId41"/>
      <p:italic r:id="rId42"/>
      <p:boldItalic r:id="rId43"/>
    </p:embeddedFont>
    <p:embeddedFont>
      <p:font typeface="Work Sans SemiBold"/>
      <p:regular r:id="rId44"/>
      <p:bold r:id="rId45"/>
      <p:italic r:id="rId46"/>
      <p:boldItalic r:id="rId47"/>
    </p:embeddedFont>
    <p:embeddedFont>
      <p:font typeface="Work Sans"/>
      <p:regular r:id="rId48"/>
      <p:bold r:id="rId49"/>
      <p:italic r:id="rId50"/>
      <p:boldItalic r:id="rId51"/>
    </p:embeddedFont>
    <p:embeddedFont>
      <p:font typeface="IBM Plex Serif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5306">
          <p15:clr>
            <a:srgbClr val="747775"/>
          </p15:clr>
        </p15:guide>
        <p15:guide id="3" orient="horz" pos="3013">
          <p15:clr>
            <a:srgbClr val="747775"/>
          </p15:clr>
        </p15:guide>
        <p15:guide id="4" pos="454">
          <p15:clr>
            <a:srgbClr val="747775"/>
          </p15:clr>
        </p15:guide>
        <p15:guide id="5" orient="horz" pos="386">
          <p15:clr>
            <a:srgbClr val="747775"/>
          </p15:clr>
        </p15:guide>
        <p15:guide id="6" orient="horz" pos="670">
          <p15:clr>
            <a:srgbClr val="747775"/>
          </p15:clr>
        </p15:guide>
        <p15:guide id="7" orient="horz" pos="2494">
          <p15:clr>
            <a:srgbClr val="747775"/>
          </p15:clr>
        </p15:guide>
        <p15:guide id="8" orient="horz" pos="785">
          <p15:clr>
            <a:srgbClr val="747775"/>
          </p15:clr>
        </p15:guide>
        <p15:guide id="9" pos="5533">
          <p15:clr>
            <a:srgbClr val="747775"/>
          </p15:clr>
        </p15:guide>
        <p15:guide id="10" pos="227">
          <p15:clr>
            <a:srgbClr val="747775"/>
          </p15:clr>
        </p15:guide>
        <p15:guide id="11" orient="horz" pos="312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4B2B636-5546-452D-8E72-506A9C9AC1CF}">
  <a:tblStyle styleId="{54B2B636-5546-452D-8E72-506A9C9AC1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5306"/>
        <p:guide pos="3013" orient="horz"/>
        <p:guide pos="454"/>
        <p:guide pos="386" orient="horz"/>
        <p:guide pos="670" orient="horz"/>
        <p:guide pos="2494" orient="horz"/>
        <p:guide pos="785" orient="horz"/>
        <p:guide pos="5533"/>
        <p:guide pos="227"/>
        <p:guide pos="312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Light-regular.fntdata"/><Relationship Id="rId42" Type="http://schemas.openxmlformats.org/officeDocument/2006/relationships/font" Target="fonts/WorkSansLight-italic.fntdata"/><Relationship Id="rId41" Type="http://schemas.openxmlformats.org/officeDocument/2006/relationships/font" Target="fonts/WorkSansLight-bold.fntdata"/><Relationship Id="rId44" Type="http://schemas.openxmlformats.org/officeDocument/2006/relationships/font" Target="fonts/WorkSansSemiBold-regular.fntdata"/><Relationship Id="rId43" Type="http://schemas.openxmlformats.org/officeDocument/2006/relationships/font" Target="fonts/WorkSansLight-boldItalic.fntdata"/><Relationship Id="rId46" Type="http://schemas.openxmlformats.org/officeDocument/2006/relationships/font" Target="fonts/WorkSansSemiBold-italic.fntdata"/><Relationship Id="rId45" Type="http://schemas.openxmlformats.org/officeDocument/2006/relationships/font" Target="fonts/WorkSans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WorkSans-regular.fntdata"/><Relationship Id="rId47" Type="http://schemas.openxmlformats.org/officeDocument/2006/relationships/font" Target="fonts/WorkSansSemiBold-boldItalic.fntdata"/><Relationship Id="rId49" Type="http://schemas.openxmlformats.org/officeDocument/2006/relationships/font" Target="fonts/Work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BMPlexSerif-boldItalic.fntdata"/><Relationship Id="rId30" Type="http://schemas.openxmlformats.org/officeDocument/2006/relationships/font" Target="fonts/IBMPlexSerif-italic.fntdata"/><Relationship Id="rId33" Type="http://schemas.openxmlformats.org/officeDocument/2006/relationships/font" Target="fonts/WorkSansMedium-bold.fntdata"/><Relationship Id="rId32" Type="http://schemas.openxmlformats.org/officeDocument/2006/relationships/font" Target="fonts/WorkSansMedium-regular.fntdata"/><Relationship Id="rId35" Type="http://schemas.openxmlformats.org/officeDocument/2006/relationships/font" Target="fonts/WorkSansMedium-boldItalic.fntdata"/><Relationship Id="rId34" Type="http://schemas.openxmlformats.org/officeDocument/2006/relationships/font" Target="fonts/WorkSansMedium-italic.fntdata"/><Relationship Id="rId37" Type="http://schemas.openxmlformats.org/officeDocument/2006/relationships/font" Target="fonts/IBMPlexSerifMedium-bold.fntdata"/><Relationship Id="rId36" Type="http://schemas.openxmlformats.org/officeDocument/2006/relationships/font" Target="fonts/IBMPlexSerifMedium-regular.fntdata"/><Relationship Id="rId39" Type="http://schemas.openxmlformats.org/officeDocument/2006/relationships/font" Target="fonts/IBMPlexSerifMedium-boldItalic.fntdata"/><Relationship Id="rId38" Type="http://schemas.openxmlformats.org/officeDocument/2006/relationships/font" Target="fonts/IBMPlexSerifMedium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IBMPlexSerif-regular.fntdata"/><Relationship Id="rId27" Type="http://schemas.openxmlformats.org/officeDocument/2006/relationships/slide" Target="slides/slide21.xml"/><Relationship Id="rId29" Type="http://schemas.openxmlformats.org/officeDocument/2006/relationships/font" Target="fonts/IBMPlexSerif-bold.fntdata"/><Relationship Id="rId51" Type="http://schemas.openxmlformats.org/officeDocument/2006/relationships/font" Target="fonts/WorkSans-boldItalic.fntdata"/><Relationship Id="rId50" Type="http://schemas.openxmlformats.org/officeDocument/2006/relationships/font" Target="fonts/WorkSans-italic.fntdata"/><Relationship Id="rId53" Type="http://schemas.openxmlformats.org/officeDocument/2006/relationships/font" Target="fonts/IBMPlexSerifLight-bold.fntdata"/><Relationship Id="rId52" Type="http://schemas.openxmlformats.org/officeDocument/2006/relationships/font" Target="fonts/IBMPlexSerifLight-regular.fntdata"/><Relationship Id="rId11" Type="http://schemas.openxmlformats.org/officeDocument/2006/relationships/slide" Target="slides/slide5.xml"/><Relationship Id="rId55" Type="http://schemas.openxmlformats.org/officeDocument/2006/relationships/font" Target="fonts/IBMPlexSerif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IBMPlexSerif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c5515173c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c5515173c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76840bab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376840bab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376840bab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376840bab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376840bab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376840bab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376840bab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376840bab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376840bab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376840bab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376840bab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376840bab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376840bab4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g3376840bab4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Si consiglia l’utilizzo della copertina in blu solamente per slide destinate all’utilizzo online.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376840bab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376840bab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376840bab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376840bab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376840bab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376840bab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376840bab4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3376840bab4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Si consiglia l’uso dei rettangoli arrotondati, in combinazione con il Work Sans Medium, per mettere in evidenza punti salienti dell’agenda. Se non ve ne sono, eliminateli. </a:t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Per fare in modo che i numeri in elenco siano in IBM Plex Serif: Clicca su uno dei numeri in elenco (si evidenzieranno tutti) &gt; assegna IBM Plex Serif Chiaro &gt; 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Assegna il Verde scuro(</a:t>
            </a:r>
            <a:r>
              <a:rPr lang="it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#00a491)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ai numeri con lo strumento Colore Testo</a:t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37691c94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37691c94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c857bb601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c857bb601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376840bab4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3376840bab4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Si consiglia l’utilizzo della copertina in blu solamente per slide destinate all’utilizzo online.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76840bab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376840bab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376840bab4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3376840bab4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Si consiglia l’utilizzo della copertina in blu solamente per slide destinate all’utilizzo online.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76840bab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376840bab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376840bab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376840bab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376840bab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376840bab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76840bab4_0_8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3376840bab4_0_8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">
                <a:latin typeface="Work Sans Light"/>
                <a:ea typeface="Work Sans Light"/>
                <a:cs typeface="Work Sans Light"/>
                <a:sym typeface="Work Sans Light"/>
              </a:rPr>
              <a:t>Si consiglia l’utilizzo della copertina in blu solamente per slide destinate all’utilizzo online.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vedrai.com" TargetMode="External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Finale (positivo)">
  <p:cSld name="CUSTOM_6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4039" y="-2274"/>
            <a:ext cx="9152077" cy="51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" type="body"/>
          </p:nvPr>
        </p:nvSpPr>
        <p:spPr>
          <a:xfrm>
            <a:off x="817200" y="3848400"/>
            <a:ext cx="2293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↗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◆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◆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◆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9pPr>
          </a:lstStyle>
          <a:p/>
        </p:txBody>
      </p:sp>
      <p:sp>
        <p:nvSpPr>
          <p:cNvPr id="12" name="Google Shape;12;p2"/>
          <p:cNvSpPr txBox="1"/>
          <p:nvPr>
            <p:ph idx="2" type="body"/>
          </p:nvPr>
        </p:nvSpPr>
        <p:spPr>
          <a:xfrm>
            <a:off x="817200" y="3366000"/>
            <a:ext cx="1706400" cy="29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Work Sans Medium"/>
              <a:buChar char="↗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◆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●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○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◆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●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○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◆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Work Sans Medium"/>
              <a:buChar char="●"/>
              <a:defRPr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3" type="body"/>
          </p:nvPr>
        </p:nvSpPr>
        <p:spPr>
          <a:xfrm>
            <a:off x="2577600" y="3376800"/>
            <a:ext cx="3315600" cy="26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Work Sans Medium"/>
              <a:buChar char="↗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◆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●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○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◆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●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○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◆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Font typeface="IBM Plex Serif"/>
              <a:buChar char="●"/>
              <a:defRPr sz="1100"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cxnSp>
        <p:nvCxnSpPr>
          <p:cNvPr id="14" name="Google Shape;14;p2"/>
          <p:cNvCxnSpPr/>
          <p:nvPr/>
        </p:nvCxnSpPr>
        <p:spPr>
          <a:xfrm>
            <a:off x="815900" y="3753950"/>
            <a:ext cx="38394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" name="Google Shape;15;p2">
            <a:hlinkClick r:id="rId3"/>
          </p:cNvPr>
          <p:cNvSpPr txBox="1"/>
          <p:nvPr/>
        </p:nvSpPr>
        <p:spPr>
          <a:xfrm>
            <a:off x="815900" y="4102913"/>
            <a:ext cx="229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vedrai.com</a:t>
            </a:r>
            <a:endParaRPr sz="1200">
              <a:solidFill>
                <a:schemeClr val="accen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4300" y="1433200"/>
            <a:ext cx="3989375" cy="7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3 2 1">
  <p:cSld name="TITLE_1_1_2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 rot="10800000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06" name="Google Shape;106;p11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1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8" name="Google Shape;108;p11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09" name="Google Shape;10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1"/>
          <p:cNvSpPr txBox="1"/>
          <p:nvPr/>
        </p:nvSpPr>
        <p:spPr>
          <a:xfrm>
            <a:off x="720000" y="935700"/>
            <a:ext cx="77034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sp>
        <p:nvSpPr>
          <p:cNvPr id="111" name="Google Shape;111;p11"/>
          <p:cNvSpPr txBox="1"/>
          <p:nvPr/>
        </p:nvSpPr>
        <p:spPr>
          <a:xfrm>
            <a:off x="720000" y="935700"/>
            <a:ext cx="77034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sp>
        <p:nvSpPr>
          <p:cNvPr id="112" name="Google Shape;112;p11"/>
          <p:cNvSpPr/>
          <p:nvPr/>
        </p:nvSpPr>
        <p:spPr>
          <a:xfrm>
            <a:off x="720000" y="613000"/>
            <a:ext cx="2038500" cy="193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8F7CE9"/>
              </a:gs>
              <a:gs pos="100000">
                <a:srgbClr val="816DE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712675" y="1898425"/>
            <a:ext cx="2463300" cy="2532300"/>
          </a:xfrm>
          <a:prstGeom prst="roundRect">
            <a:avLst>
              <a:gd fmla="val 548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14" name="Google Shape;114;p11"/>
          <p:cNvSpPr/>
          <p:nvPr/>
        </p:nvSpPr>
        <p:spPr>
          <a:xfrm>
            <a:off x="3333025" y="1898425"/>
            <a:ext cx="2463300" cy="2532300"/>
          </a:xfrm>
          <a:prstGeom prst="roundRect">
            <a:avLst>
              <a:gd fmla="val 548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15" name="Google Shape;115;p11"/>
          <p:cNvSpPr/>
          <p:nvPr/>
        </p:nvSpPr>
        <p:spPr>
          <a:xfrm>
            <a:off x="5953375" y="1898425"/>
            <a:ext cx="2463300" cy="2532300"/>
          </a:xfrm>
          <a:prstGeom prst="roundRect">
            <a:avLst>
              <a:gd fmla="val 5489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2 1 1">
  <p:cSld name="TITLE_1_3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/>
          <p:nvPr/>
        </p:nvSpPr>
        <p:spPr>
          <a:xfrm>
            <a:off x="0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18" name="Google Shape;118;p12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2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0" name="Google Shape;120;p12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21" name="Google Shape;12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2"/>
          <p:cNvSpPr/>
          <p:nvPr/>
        </p:nvSpPr>
        <p:spPr>
          <a:xfrm>
            <a:off x="720000" y="1336625"/>
            <a:ext cx="33171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23" name="Google Shape;123;p12"/>
          <p:cNvSpPr/>
          <p:nvPr/>
        </p:nvSpPr>
        <p:spPr>
          <a:xfrm>
            <a:off x="720000" y="613000"/>
            <a:ext cx="2038500" cy="193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8F7CE9"/>
              </a:gs>
              <a:gs pos="100000">
                <a:srgbClr val="816DE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Work Sans SemiBold"/>
              <a:ea typeface="Work Sans SemiBold"/>
              <a:cs typeface="Work Sans SemiBold"/>
              <a:sym typeface="Work Sans SemiBold"/>
            </a:endParaRPr>
          </a:p>
        </p:txBody>
      </p:sp>
      <p:sp>
        <p:nvSpPr>
          <p:cNvPr id="124" name="Google Shape;124;p12"/>
          <p:cNvSpPr txBox="1"/>
          <p:nvPr/>
        </p:nvSpPr>
        <p:spPr>
          <a:xfrm>
            <a:off x="720000" y="851675"/>
            <a:ext cx="44235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accent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sp>
        <p:nvSpPr>
          <p:cNvPr id="125" name="Google Shape;125;p12"/>
          <p:cNvSpPr/>
          <p:nvPr/>
        </p:nvSpPr>
        <p:spPr>
          <a:xfrm>
            <a:off x="720000" y="2462825"/>
            <a:ext cx="3317100" cy="18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26" name="Google Shape;126;p12"/>
          <p:cNvSpPr/>
          <p:nvPr>
            <p:ph idx="2" type="pic"/>
          </p:nvPr>
        </p:nvSpPr>
        <p:spPr>
          <a:xfrm>
            <a:off x="4241475" y="1176138"/>
            <a:ext cx="4939800" cy="27948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12"/>
          <p:cNvSpPr txBox="1"/>
          <p:nvPr>
            <p:ph idx="1" type="body"/>
          </p:nvPr>
        </p:nvSpPr>
        <p:spPr>
          <a:xfrm>
            <a:off x="662400" y="1357200"/>
            <a:ext cx="7812600" cy="13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128" name="Google Shape;128;p12"/>
          <p:cNvSpPr txBox="1"/>
          <p:nvPr>
            <p:ph idx="3" type="body"/>
          </p:nvPr>
        </p:nvSpPr>
        <p:spPr>
          <a:xfrm>
            <a:off x="662400" y="3247200"/>
            <a:ext cx="3592800" cy="10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↗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3 1">
  <p:cSld name="TITLE_1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3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3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4">
  <p:cSld name="SECTION_HEADER_1_1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/>
          <p:nvPr/>
        </p:nvSpPr>
        <p:spPr>
          <a:xfrm flipH="1">
            <a:off x="-2" y="-225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 rot="10800000">
            <a:off x="-4039" y="-2274"/>
            <a:ext cx="9152077" cy="51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4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38" name="Google Shape;138;p14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39" name="Google Shape;13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2">
  <p:cSld name="TITLE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/>
          <p:nvPr/>
        </p:nvSpPr>
        <p:spPr>
          <a:xfrm>
            <a:off x="0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42" name="Google Shape;142;p15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5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5">
  <p:cSld name="TITLE_1_2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/>
          <p:nvPr/>
        </p:nvSpPr>
        <p:spPr>
          <a:xfrm flipH="1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48" name="Google Shape;148;p16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50" name="Google Shape;150;p16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5 1">
  <p:cSld name="TITLE_1_2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 flipH="1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3">
  <p:cSld name="TITLE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/>
        </p:nvSpPr>
        <p:spPr>
          <a:xfrm rot="10800000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0" name="Google Shape;160;p18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8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62" name="Google Shape;162;p18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8"/>
          <p:cNvSpPr txBox="1"/>
          <p:nvPr/>
        </p:nvSpPr>
        <p:spPr>
          <a:xfrm>
            <a:off x="720000" y="935700"/>
            <a:ext cx="77034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sp>
        <p:nvSpPr>
          <p:cNvPr id="165" name="Google Shape;165;p18"/>
          <p:cNvSpPr txBox="1"/>
          <p:nvPr/>
        </p:nvSpPr>
        <p:spPr>
          <a:xfrm>
            <a:off x="697525" y="934650"/>
            <a:ext cx="75819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5 1 1">
  <p:cSld name="TITLE_1_2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/>
          <p:nvPr/>
        </p:nvSpPr>
        <p:spPr>
          <a:xfrm flipH="1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flipH="1"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Base">
  <p:cSld name="CUSTOM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/>
        </p:nvSpPr>
        <p:spPr>
          <a:xfrm>
            <a:off x="662975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174" name="Google Shape;174;p20"/>
          <p:cNvCxnSpPr/>
          <p:nvPr/>
        </p:nvCxnSpPr>
        <p:spPr>
          <a:xfrm rot="10800000">
            <a:off x="-152550" y="650025"/>
            <a:ext cx="7650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20"/>
          <p:cNvPicPr preferRelativeResize="0"/>
          <p:nvPr/>
        </p:nvPicPr>
        <p:blipFill rotWithShape="1">
          <a:blip r:embed="rId2">
            <a:alphaModFix/>
          </a:blip>
          <a:srcRect b="0" l="0" r="10" t="0"/>
          <a:stretch/>
        </p:blipFill>
        <p:spPr>
          <a:xfrm>
            <a:off x="8742075" y="4709000"/>
            <a:ext cx="240451" cy="278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 txBox="1"/>
          <p:nvPr/>
        </p:nvSpPr>
        <p:spPr>
          <a:xfrm>
            <a:off x="7258500" y="4876050"/>
            <a:ext cx="11217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300" lIns="34300" spcFirstLastPara="1" rIns="34300" wrap="square" tIns="34300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>
                <a:solidFill>
                  <a:srgbClr val="1D1C3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COPYRIGHT VEDRAI</a:t>
            </a:r>
            <a:r>
              <a:rPr baseline="30000" lang="it" sz="600">
                <a:solidFill>
                  <a:srgbClr val="1D1C3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®</a:t>
            </a:r>
            <a:r>
              <a:rPr lang="it" sz="600">
                <a:solidFill>
                  <a:srgbClr val="1D1C3C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 2023</a:t>
            </a:r>
            <a:endParaRPr sz="600">
              <a:solidFill>
                <a:srgbClr val="1D1C3C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177" name="Google Shape;177;p20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178" name="Google Shape;178;p20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179" name="Google Shape;179;p20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Iniziale (positivo)">
  <p:cSld name="SECTION_HEADER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-225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4039" y="-2274"/>
            <a:ext cx="9152077" cy="51480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" name="Google Shape;20;p3"/>
          <p:cNvCxnSpPr/>
          <p:nvPr/>
        </p:nvCxnSpPr>
        <p:spPr>
          <a:xfrm rot="10800000">
            <a:off x="670263" y="2574025"/>
            <a:ext cx="78012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300" y="1433200"/>
            <a:ext cx="3989375" cy="73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674400" y="2830900"/>
            <a:ext cx="5677200" cy="11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. Vuota">
  <p:cSld name="SECTION_TITLE_AND_DESCRIPTION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it" sz="5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="0" baseline="30000" i="0" lang="it" sz="5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b="0" i="0" lang="it" sz="5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b="0" i="0" sz="5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b="0" i="0" lang="it" sz="500" u="none" cap="none" strike="noStrike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b="0" i="0" sz="500" u="none" cap="none" strike="noStrike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83" name="Google Shape;18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. Titolo capitolo (negativo)">
  <p:cSld name="ONE_COLUMN_TEXT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674300" y="2906600"/>
            <a:ext cx="3669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0000" wrap="square" tIns="0">
            <a:noAutofit/>
          </a:bodyPr>
          <a:lstStyle/>
          <a:p>
            <a:pPr indent="-433600" lvl="0" marL="48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Work Sans Light"/>
              <a:buChar char="↗"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cxnSp>
        <p:nvCxnSpPr>
          <p:cNvPr id="187" name="Google Shape;187;p22"/>
          <p:cNvCxnSpPr/>
          <p:nvPr/>
        </p:nvCxnSpPr>
        <p:spPr>
          <a:xfrm rot="10800000">
            <a:off x="674300" y="2571750"/>
            <a:ext cx="7801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1155600" y="2912400"/>
            <a:ext cx="5658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Work Sans Medium"/>
              <a:buNone/>
              <a:defRPr sz="32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89" name="Google Shape;189;p22"/>
          <p:cNvPicPr preferRelativeResize="0"/>
          <p:nvPr/>
        </p:nvPicPr>
        <p:blipFill rotWithShape="1">
          <a:blip r:embed="rId3">
            <a:alphaModFix/>
          </a:blip>
          <a:srcRect b="37142" l="0" r="0" t="0"/>
          <a:stretch/>
        </p:blipFill>
        <p:spPr>
          <a:xfrm>
            <a:off x="360000" y="4772003"/>
            <a:ext cx="738463" cy="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2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0" i="0" lang="it" sz="500" u="none" cap="none" strike="noStrike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="0" baseline="30000" i="0" lang="it" sz="500" u="none" cap="none" strike="noStrike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b="0" i="0" lang="it" sz="500" u="none" cap="none" strike="noStrike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b="0" i="0" sz="500" u="none" cap="none" strike="noStrike">
              <a:solidFill>
                <a:srgbClr val="FFFFFF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b="0" i="0" lang="it" sz="500" u="none" cap="none" strike="noStrike">
                <a:solidFill>
                  <a:srgbClr val="FFFFFF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b="0" i="0" sz="500" u="none" cap="none" strike="noStrike">
              <a:solidFill>
                <a:srgbClr val="FFFFFF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1">
  <p:cSld name="SECTION_HEADER_1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-225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-4039" y="-2274"/>
            <a:ext cx="9152077" cy="51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7" name="Google Shape;27;p4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lide con immagine dx 1">
  <p:cSld name="CUSTOM_3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/>
          <p:nvPr>
            <p:ph idx="2" type="pic"/>
          </p:nvPr>
        </p:nvSpPr>
        <p:spPr>
          <a:xfrm>
            <a:off x="760650" y="1524200"/>
            <a:ext cx="7622700" cy="384780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 txBox="1"/>
          <p:nvPr/>
        </p:nvSpPr>
        <p:spPr>
          <a:xfrm>
            <a:off x="662975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33" name="Google Shape;33;p5"/>
          <p:cNvCxnSpPr/>
          <p:nvPr/>
        </p:nvCxnSpPr>
        <p:spPr>
          <a:xfrm rot="10800000">
            <a:off x="-152550" y="650025"/>
            <a:ext cx="7650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Google Shape;34;p5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3" type="title"/>
          </p:nvPr>
        </p:nvSpPr>
        <p:spPr>
          <a:xfrm>
            <a:off x="662975" y="342275"/>
            <a:ext cx="49641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body"/>
          </p:nvPr>
        </p:nvSpPr>
        <p:spPr>
          <a:xfrm>
            <a:off x="662400" y="1195200"/>
            <a:ext cx="4539600" cy="20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38" name="Google Shape;38;p5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39" name="Google Shape;39;p5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40" name="Google Shape;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lide con immagine dx 1 1">
  <p:cSld name="CUSTOM_3_1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/>
          <p:nvPr>
            <p:ph idx="2" type="pic"/>
          </p:nvPr>
        </p:nvSpPr>
        <p:spPr>
          <a:xfrm>
            <a:off x="760650" y="1524200"/>
            <a:ext cx="7622700" cy="38478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6"/>
          <p:cNvSpPr txBox="1"/>
          <p:nvPr/>
        </p:nvSpPr>
        <p:spPr>
          <a:xfrm>
            <a:off x="662975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45" name="Google Shape;45;p6"/>
          <p:cNvCxnSpPr/>
          <p:nvPr/>
        </p:nvCxnSpPr>
        <p:spPr>
          <a:xfrm rot="10800000">
            <a:off x="-152550" y="650025"/>
            <a:ext cx="7650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6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3" type="title"/>
          </p:nvPr>
        </p:nvSpPr>
        <p:spPr>
          <a:xfrm>
            <a:off x="662975" y="342275"/>
            <a:ext cx="49641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  <p:sp>
        <p:nvSpPr>
          <p:cNvPr id="49" name="Google Shape;49;p6"/>
          <p:cNvSpPr txBox="1"/>
          <p:nvPr>
            <p:ph idx="4" type="body"/>
          </p:nvPr>
        </p:nvSpPr>
        <p:spPr>
          <a:xfrm>
            <a:off x="662400" y="1195200"/>
            <a:ext cx="4539600" cy="20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50" name="Google Shape;50;p6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51" name="Google Shape;51;p6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52" name="Google Shape;5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Slide con immagine a sx">
  <p:cSld name="CUSTOM_4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7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/>
          <p:nvPr>
            <p:ph idx="2" type="pic"/>
          </p:nvPr>
        </p:nvSpPr>
        <p:spPr>
          <a:xfrm>
            <a:off x="0" y="0"/>
            <a:ext cx="3052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7"/>
          <p:cNvSpPr txBox="1"/>
          <p:nvPr/>
        </p:nvSpPr>
        <p:spPr>
          <a:xfrm>
            <a:off x="3657600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57" name="Google Shape;57;p7"/>
          <p:cNvSpPr txBox="1"/>
          <p:nvPr>
            <p:ph type="title"/>
          </p:nvPr>
        </p:nvSpPr>
        <p:spPr>
          <a:xfrm>
            <a:off x="3778070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3" type="title"/>
          </p:nvPr>
        </p:nvSpPr>
        <p:spPr>
          <a:xfrm>
            <a:off x="3657600" y="342275"/>
            <a:ext cx="50175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3657600" y="1195200"/>
            <a:ext cx="4539600" cy="20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4" type="body"/>
          </p:nvPr>
        </p:nvSpPr>
        <p:spPr>
          <a:xfrm>
            <a:off x="3657600" y="3704400"/>
            <a:ext cx="3909600" cy="10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↗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9pPr>
          </a:lstStyle>
          <a:p/>
        </p:txBody>
      </p:sp>
      <p:sp>
        <p:nvSpPr>
          <p:cNvPr id="61" name="Google Shape;61;p7"/>
          <p:cNvSpPr txBox="1"/>
          <p:nvPr>
            <p:ph idx="5" type="subTitle"/>
          </p:nvPr>
        </p:nvSpPr>
        <p:spPr>
          <a:xfrm>
            <a:off x="3657600" y="731300"/>
            <a:ext cx="50844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  <p:sp>
        <p:nvSpPr>
          <p:cNvPr id="62" name="Google Shape;62;p7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63" name="Google Shape;63;p7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64" name="Google Shape;6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Slide con immagine dx 2">
  <p:cSld name="CUSTOM_3_2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8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8"/>
          <p:cNvSpPr/>
          <p:nvPr>
            <p:ph idx="2" type="pic"/>
          </p:nvPr>
        </p:nvSpPr>
        <p:spPr>
          <a:xfrm>
            <a:off x="6093425" y="0"/>
            <a:ext cx="3052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8"/>
          <p:cNvSpPr txBox="1"/>
          <p:nvPr/>
        </p:nvSpPr>
        <p:spPr>
          <a:xfrm>
            <a:off x="662975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69" name="Google Shape;69;p8"/>
          <p:cNvCxnSpPr/>
          <p:nvPr/>
        </p:nvCxnSpPr>
        <p:spPr>
          <a:xfrm rot="10800000">
            <a:off x="-152550" y="650025"/>
            <a:ext cx="7650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8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3" type="title"/>
          </p:nvPr>
        </p:nvSpPr>
        <p:spPr>
          <a:xfrm>
            <a:off x="662975" y="342275"/>
            <a:ext cx="49641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  <p:sp>
        <p:nvSpPr>
          <p:cNvPr id="73" name="Google Shape;73;p8"/>
          <p:cNvSpPr txBox="1"/>
          <p:nvPr>
            <p:ph idx="4" type="body"/>
          </p:nvPr>
        </p:nvSpPr>
        <p:spPr>
          <a:xfrm>
            <a:off x="662400" y="1195200"/>
            <a:ext cx="4539600" cy="20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74" name="Google Shape;74;p8"/>
          <p:cNvSpPr txBox="1"/>
          <p:nvPr>
            <p:ph idx="5" type="body"/>
          </p:nvPr>
        </p:nvSpPr>
        <p:spPr>
          <a:xfrm>
            <a:off x="662400" y="3704400"/>
            <a:ext cx="3909600" cy="10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↗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9pPr>
          </a:lstStyle>
          <a:p/>
        </p:txBody>
      </p:sp>
      <p:sp>
        <p:nvSpPr>
          <p:cNvPr id="75" name="Google Shape;75;p8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76" name="Google Shape;76;p8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77" name="Google Shape;7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Una colonna">
  <p:cSld name="CUSTOM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/>
          <p:nvPr/>
        </p:nvSpPr>
        <p:spPr>
          <a:xfrm>
            <a:off x="662975" y="182500"/>
            <a:ext cx="161700" cy="2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r>
              <a:rPr lang="it" sz="700">
                <a:solidFill>
                  <a:srgbClr val="1D1C3C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 </a:t>
            </a:r>
            <a:endParaRPr sz="7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700"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  <p:cxnSp>
        <p:nvCxnSpPr>
          <p:cNvPr id="82" name="Google Shape;82;p9"/>
          <p:cNvCxnSpPr/>
          <p:nvPr/>
        </p:nvCxnSpPr>
        <p:spPr>
          <a:xfrm rot="10800000">
            <a:off x="-152550" y="650025"/>
            <a:ext cx="7650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9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Work Sans Medium"/>
              <a:buNone/>
              <a:defRPr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84" name="Google Shape;84;p9"/>
          <p:cNvSpPr txBox="1"/>
          <p:nvPr>
            <p:ph idx="1" type="body"/>
          </p:nvPr>
        </p:nvSpPr>
        <p:spPr>
          <a:xfrm>
            <a:off x="662400" y="1357200"/>
            <a:ext cx="7812600" cy="13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↗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9pPr>
          </a:lstStyle>
          <a:p/>
        </p:txBody>
      </p:sp>
      <p:sp>
        <p:nvSpPr>
          <p:cNvPr id="85" name="Google Shape;85;p9"/>
          <p:cNvSpPr txBox="1"/>
          <p:nvPr>
            <p:ph idx="3" type="body"/>
          </p:nvPr>
        </p:nvSpPr>
        <p:spPr>
          <a:xfrm>
            <a:off x="662400" y="3247200"/>
            <a:ext cx="3592800" cy="10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↗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9pPr>
          </a:lstStyle>
          <a:p/>
        </p:txBody>
      </p:sp>
      <p:sp>
        <p:nvSpPr>
          <p:cNvPr id="86" name="Google Shape;86;p9"/>
          <p:cNvSpPr txBox="1"/>
          <p:nvPr>
            <p:ph idx="4" type="body"/>
          </p:nvPr>
        </p:nvSpPr>
        <p:spPr>
          <a:xfrm>
            <a:off x="4876150" y="3247200"/>
            <a:ext cx="3592800" cy="10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↗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◆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9pPr>
          </a:lstStyle>
          <a:p/>
        </p:txBody>
      </p:sp>
      <p:sp>
        <p:nvSpPr>
          <p:cNvPr id="87" name="Google Shape;87;p9"/>
          <p:cNvSpPr txBox="1"/>
          <p:nvPr>
            <p:ph idx="5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erif Light"/>
              <a:buNone/>
              <a:defRPr sz="14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3B5A6"/>
              </a:buClr>
              <a:buSzPts val="1400"/>
              <a:buFont typeface="IBM Plex Serif Light"/>
              <a:buNone/>
              <a:defRPr>
                <a:solidFill>
                  <a:srgbClr val="33B5A6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9pPr>
          </a:lstStyle>
          <a:p/>
        </p:txBody>
      </p:sp>
      <p:sp>
        <p:nvSpPr>
          <p:cNvPr id="88" name="Google Shape;88;p9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89" name="Google Shape;89;p9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90" name="Google Shape;9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o V3 3">
  <p:cSld name="TITLE_1_1_3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/>
          <p:nvPr/>
        </p:nvSpPr>
        <p:spPr>
          <a:xfrm rot="10800000">
            <a:off x="3" y="0"/>
            <a:ext cx="9144000" cy="5148000"/>
          </a:xfrm>
          <a:prstGeom prst="rect">
            <a:avLst/>
          </a:prstGeom>
          <a:solidFill>
            <a:srgbClr val="F8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93" name="Google Shape;93;p10"/>
          <p:cNvPicPr preferRelativeResize="0"/>
          <p:nvPr/>
        </p:nvPicPr>
        <p:blipFill rotWithShape="1">
          <a:blip r:embed="rId2">
            <a:alphaModFix amt="20000"/>
          </a:blip>
          <a:srcRect b="0" l="0" r="0" t="0"/>
          <a:stretch/>
        </p:blipFill>
        <p:spPr>
          <a:xfrm>
            <a:off x="0" y="4499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0"/>
          <p:cNvSpPr txBox="1"/>
          <p:nvPr/>
        </p:nvSpPr>
        <p:spPr>
          <a:xfrm>
            <a:off x="7314625" y="4772003"/>
            <a:ext cx="12219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COPYRIGHT VEDRAI</a:t>
            </a:r>
            <a:r>
              <a:rPr baseline="30000"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®</a:t>
            </a:r>
            <a:r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2025</a:t>
            </a:r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95" name="Google Shape;95;p10"/>
          <p:cNvSpPr txBox="1"/>
          <p:nvPr/>
        </p:nvSpPr>
        <p:spPr>
          <a:xfrm>
            <a:off x="8555275" y="4772003"/>
            <a:ext cx="2280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 sz="5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‹#›</a:t>
            </a:fld>
            <a:endParaRPr sz="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96" name="Google Shape;96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06" y="4773625"/>
            <a:ext cx="725664" cy="1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/>
        </p:nvSpPr>
        <p:spPr>
          <a:xfrm>
            <a:off x="720000" y="935700"/>
            <a:ext cx="77034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sp>
        <p:nvSpPr>
          <p:cNvPr id="98" name="Google Shape;98;p10"/>
          <p:cNvSpPr/>
          <p:nvPr/>
        </p:nvSpPr>
        <p:spPr>
          <a:xfrm>
            <a:off x="720000" y="613000"/>
            <a:ext cx="1394100" cy="193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8F7CE9"/>
              </a:gs>
              <a:gs pos="100000">
                <a:srgbClr val="816DE5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0"/>
          <p:cNvSpPr/>
          <p:nvPr/>
        </p:nvSpPr>
        <p:spPr>
          <a:xfrm>
            <a:off x="3333025" y="1898425"/>
            <a:ext cx="2463300" cy="2532300"/>
          </a:xfrm>
          <a:prstGeom prst="roundRect">
            <a:avLst>
              <a:gd fmla="val 5489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0" name="Google Shape;100;p10"/>
          <p:cNvSpPr/>
          <p:nvPr/>
        </p:nvSpPr>
        <p:spPr>
          <a:xfrm>
            <a:off x="5953375" y="1898425"/>
            <a:ext cx="2463300" cy="2532300"/>
          </a:xfrm>
          <a:prstGeom prst="roundRect">
            <a:avLst>
              <a:gd fmla="val 5489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1" name="Google Shape;101;p10"/>
          <p:cNvSpPr/>
          <p:nvPr/>
        </p:nvSpPr>
        <p:spPr>
          <a:xfrm>
            <a:off x="712675" y="1898425"/>
            <a:ext cx="2463300" cy="2532300"/>
          </a:xfrm>
          <a:prstGeom prst="roundRect">
            <a:avLst>
              <a:gd fmla="val 5489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62000" lIns="162000" spcFirstLastPara="1" rIns="162000" wrap="square" tIns="162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2" name="Google Shape;102;p10"/>
          <p:cNvSpPr txBox="1"/>
          <p:nvPr/>
        </p:nvSpPr>
        <p:spPr>
          <a:xfrm>
            <a:off x="697525" y="934650"/>
            <a:ext cx="75819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103" name="Google Shape;103;p10"/>
          <p:cNvSpPr txBox="1"/>
          <p:nvPr/>
        </p:nvSpPr>
        <p:spPr>
          <a:xfrm>
            <a:off x="788875" y="629975"/>
            <a:ext cx="1345800" cy="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Medium"/>
              <a:buNone/>
              <a:defRPr sz="2800">
                <a:solidFill>
                  <a:schemeClr val="dk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rm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Light"/>
              <a:buChar char="↗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erif Light"/>
              <a:buChar char="◆"/>
              <a:defRPr>
                <a:solidFill>
                  <a:schemeClr val="dk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●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○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◆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●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○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◆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Char char="●"/>
              <a:defRPr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Relationship Id="rId5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youtube.com/@mitocw/courses" TargetMode="Externa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oreilly.com/products/books-videos.html" TargetMode="External"/><Relationship Id="rId4" Type="http://schemas.openxmlformats.org/officeDocument/2006/relationships/hyperlink" Target="https://machinelearningmastery.com/" TargetMode="External"/><Relationship Id="rId9" Type="http://schemas.openxmlformats.org/officeDocument/2006/relationships/hyperlink" Target="https://www.youtube.com/@PythonItalia" TargetMode="External"/><Relationship Id="rId5" Type="http://schemas.openxmlformats.org/officeDocument/2006/relationships/hyperlink" Target="https://www.udemy.com/?utm_source=adwords-brand&amp;utm_medium=udemyads&amp;utm_campaign=NEW-AW-PROS-Branded-Search-IT-ITA_._ci__._sl_ITA_._vi__._sd_All_._la_IT_._&amp;campaigntype=Search&amp;portfolio=BrandDirect&amp;language=IT&amp;product=Course&amp;test=&amp;audience=Keyword&amp;topic=&amp;priority=&amp;utm_content=deal4584&amp;utm_term=_._ag_58598089149_._ad_607298512062_._kw_udemy_._de_c_._dm__._pl__._ti_kwd-296956216253_._li_9216138_._pd__._&amp;matchtype=b&amp;gad_source=1&amp;gclid=CjwKCAjwnPS-BhBxEiwAZjMF0jluny3UB1KGQGO1zcpM1ng34AVRXtUvw-kb578xiqWJ8MDWumrtDxoCRBcQAvD_BwE" TargetMode="External"/><Relationship Id="rId6" Type="http://schemas.openxmlformats.org/officeDocument/2006/relationships/hyperlink" Target="https://www.coursera.org/courseraplus?utm_medium=sem&amp;utm_source=gg&amp;utm_campaign=b2c_emea_x_coursera_ftcof_courseraplus_cx_dr_bau_gg_sem_bd-ex_s1_en_m_hyb_24-10_x&amp;campaignid=21836581617&amp;adgroupid=351685084750&amp;device=c&amp;keyword=coursera&amp;matchtype=e&amp;network=g&amp;devicemodel=&amp;creativeid=1449957450624&amp;assetgroupid=&amp;targetid=kwd-36262515261&amp;extensionid=&amp;placement=&amp;gad_source=1&amp;gclid=CjwKCAjwnPS-BhBxEiwAZjMF0rkCdXvUKE-UMYec8ftWiLwnK7axov0UnQEzBZvgoj6YtfWTAqGDJRoCKvkQAvD_BwE" TargetMode="External"/><Relationship Id="rId7" Type="http://schemas.openxmlformats.org/officeDocument/2006/relationships/hyperlink" Target="https://www.edx.org/?utm_source=google&amp;utm_campaign=18740600533&amp;utm_medium=cpc&amp;utm_term=edx&amp;gad_source=1&amp;gclid=CjwKCAjwnPS-BhBxEiwAZjMF0hqdq9M6hKWSMSvnNZ8mPo-8K1-m_jn1ZI4RJ-FziqSjxP5DdrbICRoCJYoQAvD_BwE" TargetMode="External"/><Relationship Id="rId8" Type="http://schemas.openxmlformats.org/officeDocument/2006/relationships/hyperlink" Target="https://www.udacity.com/?promo=LEARNAI&amp;coupon=BOOST40&amp;utm_source=gsem_brand&amp;utm_medium=ads_r&amp;utm_campaign=22049875362_c_individuals&amp;utm_term=172849706095&amp;utm_keyword=udacity_b&amp;utm_source=gsem_brand&amp;utm_medium=ads_r&amp;utm_campaign=22049875362_c_individuals&amp;utm_term=172849706095&amp;utm_keyword=udacity_b&amp;gad_source=1&amp;gclid=CjwKCAjwnPS-BhBxEiwAZjMF0hBCZ2QbbEDrEXe1-xo6Fr4Wt7_y2_ovvWu34w6ZiYdY-c7Q6ho8tBoCFGEQAvD_BwE" TargetMode="External"/></Relationships>
</file>

<file path=ppt/slides/_rels/slide21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linkedin.com/company/vedrai" TargetMode="External"/><Relationship Id="rId10" Type="http://schemas.openxmlformats.org/officeDocument/2006/relationships/image" Target="../media/image17.png"/><Relationship Id="rId13" Type="http://schemas.openxmlformats.org/officeDocument/2006/relationships/hyperlink" Target="https://vedrai.com" TargetMode="External"/><Relationship Id="rId1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facebook.com/VedraiSpA" TargetMode="External"/><Relationship Id="rId4" Type="http://schemas.openxmlformats.org/officeDocument/2006/relationships/image" Target="../media/image21.png"/><Relationship Id="rId9" Type="http://schemas.openxmlformats.org/officeDocument/2006/relationships/hyperlink" Target="https://www.instagram.com/vedrai_it/" TargetMode="External"/><Relationship Id="rId5" Type="http://schemas.openxmlformats.org/officeDocument/2006/relationships/hyperlink" Target="https://www.youtube.com/channel/UCMmr7Lqw2UFEcEfDEJNgLcA/featured" TargetMode="External"/><Relationship Id="rId6" Type="http://schemas.openxmlformats.org/officeDocument/2006/relationships/image" Target="../media/image16.png"/><Relationship Id="rId7" Type="http://schemas.openxmlformats.org/officeDocument/2006/relationships/hyperlink" Target="https://www.tiktok.com/@vedrai_it" TargetMode="External"/><Relationship Id="rId8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674400" y="2830900"/>
            <a:ext cx="5942100" cy="11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it">
                <a:solidFill>
                  <a:schemeClr val="accent1"/>
                </a:solidFill>
              </a:rPr>
              <a:t>Recommendation System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" name="Google Shape;197;p23"/>
          <p:cNvCxnSpPr/>
          <p:nvPr/>
        </p:nvCxnSpPr>
        <p:spPr>
          <a:xfrm rot="10800000">
            <a:off x="674300" y="2571750"/>
            <a:ext cx="78012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3"/>
          <p:cNvSpPr/>
          <p:nvPr/>
        </p:nvSpPr>
        <p:spPr>
          <a:xfrm>
            <a:off x="674300" y="4079300"/>
            <a:ext cx="1025400" cy="3030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0A390"/>
              </a:gs>
              <a:gs pos="100000">
                <a:srgbClr val="33B5A6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22</a:t>
            </a:r>
            <a:r>
              <a:rPr lang="it" sz="1200">
                <a:solidFill>
                  <a:schemeClr val="l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.03.2024</a:t>
            </a:r>
            <a:endParaRPr/>
          </a:p>
        </p:txBody>
      </p:sp>
      <p:cxnSp>
        <p:nvCxnSpPr>
          <p:cNvPr id="199" name="Google Shape;199;p23"/>
          <p:cNvCxnSpPr/>
          <p:nvPr/>
        </p:nvCxnSpPr>
        <p:spPr>
          <a:xfrm rot="10800000">
            <a:off x="674300" y="2571750"/>
            <a:ext cx="7801200" cy="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23"/>
          <p:cNvSpPr/>
          <p:nvPr/>
        </p:nvSpPr>
        <p:spPr>
          <a:xfrm>
            <a:off x="674300" y="4079300"/>
            <a:ext cx="1025400" cy="3030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0A390"/>
              </a:gs>
              <a:gs pos="100000">
                <a:srgbClr val="33B5A6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21.03.2025</a:t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00" y="1433200"/>
            <a:ext cx="3989375" cy="7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86" name="Google Shape;286;p32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287" name="Google Shape;287;p32"/>
          <p:cNvSpPr txBox="1"/>
          <p:nvPr/>
        </p:nvSpPr>
        <p:spPr>
          <a:xfrm>
            <a:off x="592675" y="1532875"/>
            <a:ext cx="819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52400" lvl="0" marL="540000" rtl="0" algn="l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User-based collaborative filtering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166799" lvl="0" marL="5543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Item-based collaborative filtering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3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93" name="Google Shape;293;p33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294" name="Google Shape;294;p33"/>
          <p:cNvSpPr txBox="1"/>
          <p:nvPr/>
        </p:nvSpPr>
        <p:spPr>
          <a:xfrm>
            <a:off x="659675" y="1215600"/>
            <a:ext cx="7717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User-based collaborative filtering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involves recommending items to a user by finding </a:t>
            </a: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other users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with similar rating histories and suggesting items they liked but the target user hasn’t seen.</a:t>
            </a:r>
            <a:endParaRPr/>
          </a:p>
        </p:txBody>
      </p:sp>
      <p:sp>
        <p:nvSpPr>
          <p:cNvPr id="295" name="Google Shape;295;p33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User-based collaborative filtering</a:t>
            </a:r>
            <a:endParaRPr/>
          </a:p>
        </p:txBody>
      </p: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75" y="2385700"/>
            <a:ext cx="2739201" cy="1543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7" name="Google Shape;297;p33"/>
          <p:cNvSpPr txBox="1"/>
          <p:nvPr/>
        </p:nvSpPr>
        <p:spPr>
          <a:xfrm>
            <a:off x="1016375" y="4073075"/>
            <a:ext cx="362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user_1: {film_1: 5, film_2: 4…}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user_2: {film_2: 2, film_6: 5…}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….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98" name="Google Shape;298;p33"/>
          <p:cNvSpPr txBox="1"/>
          <p:nvPr/>
        </p:nvSpPr>
        <p:spPr>
          <a:xfrm>
            <a:off x="5035150" y="4073075"/>
            <a:ext cx="329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the recommendation is made based on preferences of other users (ex: users that watching Marvel movies) </a:t>
            </a:r>
            <a:endParaRPr/>
          </a:p>
        </p:txBody>
      </p:sp>
      <p:sp>
        <p:nvSpPr>
          <p:cNvPr id="299" name="Google Shape;299;p33"/>
          <p:cNvSpPr/>
          <p:nvPr/>
        </p:nvSpPr>
        <p:spPr>
          <a:xfrm>
            <a:off x="4228613" y="2977688"/>
            <a:ext cx="4809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00" name="Google Shape;300;p33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35980" l="0" r="0" t="19940"/>
          <a:stretch/>
        </p:blipFill>
        <p:spPr>
          <a:xfrm>
            <a:off x="4983525" y="2283100"/>
            <a:ext cx="3393349" cy="173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306" name="Google Shape;306;p34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307" name="Google Shape;307;p34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User-based collaborative filtering</a:t>
            </a:r>
            <a:endParaRPr/>
          </a:p>
        </p:txBody>
      </p:sp>
      <p:sp>
        <p:nvSpPr>
          <p:cNvPr id="308" name="Google Shape;308;p34"/>
          <p:cNvSpPr txBox="1"/>
          <p:nvPr/>
        </p:nvSpPr>
        <p:spPr>
          <a:xfrm>
            <a:off x="4871350" y="1198350"/>
            <a:ext cx="3909900" cy="30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Create  a table of all ratings from all users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Compute similarity scores between users based on their rating histories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For a given user, identify the top similar users from the precomputed similarity matrix. 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Filter out items the user has already rated (or watched liked films) and proposed new ones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aphicFrame>
        <p:nvGraphicFramePr>
          <p:cNvPr id="309" name="Google Shape;309;p34"/>
          <p:cNvGraphicFramePr/>
          <p:nvPr/>
        </p:nvGraphicFramePr>
        <p:xfrm>
          <a:off x="108850" y="141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{54B2B636-5546-452D-8E72-506A9C9AC1CF}</a:tableStyleId>
              </a:tblPr>
              <a:tblGrid>
                <a:gridCol w="918125"/>
                <a:gridCol w="918125"/>
                <a:gridCol w="918125"/>
                <a:gridCol w="918125"/>
                <a:gridCol w="918125"/>
              </a:tblGrid>
              <a:tr h="994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>
                          <a:solidFill>
                            <a:schemeClr val="accent1"/>
                          </a:solidFill>
                        </a:rPr>
                        <a:t>?</a:t>
                      </a:r>
                      <a:endParaRPr sz="2400">
                        <a:solidFill>
                          <a:schemeClr val="accent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2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310" name="Google Shape;310;p34"/>
          <p:cNvPicPr preferRelativeResize="0"/>
          <p:nvPr/>
        </p:nvPicPr>
        <p:blipFill rotWithShape="1">
          <a:blip r:embed="rId3">
            <a:alphaModFix/>
          </a:blip>
          <a:srcRect b="66962" l="11711" r="75085" t="0"/>
          <a:stretch/>
        </p:blipFill>
        <p:spPr>
          <a:xfrm>
            <a:off x="3024275" y="1488288"/>
            <a:ext cx="568750" cy="80192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1" name="Google Shape;311;p34"/>
          <p:cNvPicPr preferRelativeResize="0"/>
          <p:nvPr/>
        </p:nvPicPr>
        <p:blipFill rotWithShape="1">
          <a:blip r:embed="rId3">
            <a:alphaModFix/>
          </a:blip>
          <a:srcRect b="66725" l="75039" r="11599" t="0"/>
          <a:stretch/>
        </p:blipFill>
        <p:spPr>
          <a:xfrm>
            <a:off x="3949037" y="1490175"/>
            <a:ext cx="568750" cy="7981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2" name="Google Shape;312;p34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57667" l="0" r="83239" t="19940"/>
          <a:stretch/>
        </p:blipFill>
        <p:spPr>
          <a:xfrm>
            <a:off x="1229675" y="1501074"/>
            <a:ext cx="501650" cy="77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4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37369" l="50029" r="33265" t="42394"/>
          <a:stretch/>
        </p:blipFill>
        <p:spPr>
          <a:xfrm>
            <a:off x="2093413" y="1490175"/>
            <a:ext cx="568750" cy="79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4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26" y="2463190"/>
            <a:ext cx="409326" cy="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4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26" y="3126940"/>
            <a:ext cx="409326" cy="56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4"/>
          <p:cNvSpPr/>
          <p:nvPr/>
        </p:nvSpPr>
        <p:spPr>
          <a:xfrm>
            <a:off x="62950" y="2328200"/>
            <a:ext cx="4682400" cy="146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17" name="Google Shape;317;p34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26" y="3790690"/>
            <a:ext cx="409326" cy="5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323" name="Google Shape;323;p35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324" name="Google Shape;324;p35"/>
          <p:cNvSpPr txBox="1"/>
          <p:nvPr/>
        </p:nvSpPr>
        <p:spPr>
          <a:xfrm>
            <a:off x="659675" y="1215600"/>
            <a:ext cx="7717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Item-based collaborative filtering involves recommending items to a user by finding </a:t>
            </a: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other items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similar to those the user has already liked.</a:t>
            </a:r>
            <a:endParaRPr/>
          </a:p>
        </p:txBody>
      </p:sp>
      <p:sp>
        <p:nvSpPr>
          <p:cNvPr id="325" name="Google Shape;325;p35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Item-based collaborative filtering</a:t>
            </a:r>
            <a:endParaRPr/>
          </a:p>
        </p:txBody>
      </p:sp>
      <p:pic>
        <p:nvPicPr>
          <p:cNvPr id="326" name="Google Shape;32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75" y="2385700"/>
            <a:ext cx="2739201" cy="1543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7" name="Google Shape;327;p35"/>
          <p:cNvSpPr txBox="1"/>
          <p:nvPr/>
        </p:nvSpPr>
        <p:spPr>
          <a:xfrm>
            <a:off x="1016375" y="4073075"/>
            <a:ext cx="362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item_1: 5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item_2: 4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….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328" name="Google Shape;328;p35"/>
          <p:cNvSpPr txBox="1"/>
          <p:nvPr/>
        </p:nvSpPr>
        <p:spPr>
          <a:xfrm>
            <a:off x="5035150" y="4073075"/>
            <a:ext cx="329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the recommendation is made based on preferences of the user and similarities with items that he likes</a:t>
            </a:r>
            <a:endParaRPr/>
          </a:p>
        </p:txBody>
      </p:sp>
      <p:sp>
        <p:nvSpPr>
          <p:cNvPr id="329" name="Google Shape;329;p35"/>
          <p:cNvSpPr/>
          <p:nvPr/>
        </p:nvSpPr>
        <p:spPr>
          <a:xfrm>
            <a:off x="4228613" y="2977688"/>
            <a:ext cx="4809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30" name="Google Shape;330;p35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35980" l="0" r="0" t="19940"/>
          <a:stretch/>
        </p:blipFill>
        <p:spPr>
          <a:xfrm>
            <a:off x="4983525" y="2283100"/>
            <a:ext cx="3393349" cy="1732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6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336" name="Google Shape;336;p36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337" name="Google Shape;337;p36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Item-based collaborative filtering</a:t>
            </a:r>
            <a:endParaRPr/>
          </a:p>
        </p:txBody>
      </p:sp>
      <p:sp>
        <p:nvSpPr>
          <p:cNvPr id="338" name="Google Shape;338;p36"/>
          <p:cNvSpPr txBox="1"/>
          <p:nvPr/>
        </p:nvSpPr>
        <p:spPr>
          <a:xfrm>
            <a:off x="4977200" y="1234075"/>
            <a:ext cx="3909900" cy="30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Create  a table of all item positive ratings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Compute similarity scores between items based 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For a given item, identify the top similar items from the precomputed similarity matrix. 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Filter out items the user has already rated (or watched liked films) and proposed new ones from the same “cluster”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graphicFrame>
        <p:nvGraphicFramePr>
          <p:cNvPr id="339" name="Google Shape;339;p36"/>
          <p:cNvGraphicFramePr/>
          <p:nvPr/>
        </p:nvGraphicFramePr>
        <p:xfrm>
          <a:off x="185050" y="133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{54B2B636-5546-452D-8E72-506A9C9AC1CF}</a:tableStyleId>
              </a:tblPr>
              <a:tblGrid>
                <a:gridCol w="918125"/>
                <a:gridCol w="918125"/>
                <a:gridCol w="918125"/>
                <a:gridCol w="918125"/>
                <a:gridCol w="918125"/>
              </a:tblGrid>
              <a:tr h="793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>
                          <a:solidFill>
                            <a:schemeClr val="dk1"/>
                          </a:solidFill>
                        </a:rPr>
                        <a:t>5</a:t>
                      </a:r>
                      <a:endParaRPr sz="24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-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1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2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4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667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1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1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/>
                        <a:t>5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340" name="Google Shape;340;p36"/>
          <p:cNvPicPr preferRelativeResize="0"/>
          <p:nvPr/>
        </p:nvPicPr>
        <p:blipFill rotWithShape="1">
          <a:blip r:embed="rId3">
            <a:alphaModFix/>
          </a:blip>
          <a:srcRect b="66962" l="11711" r="75085" t="0"/>
          <a:stretch/>
        </p:blipFill>
        <p:spPr>
          <a:xfrm>
            <a:off x="427550" y="3501546"/>
            <a:ext cx="409325" cy="57712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1" name="Google Shape;341;p36"/>
          <p:cNvPicPr preferRelativeResize="0"/>
          <p:nvPr/>
        </p:nvPicPr>
        <p:blipFill rotWithShape="1">
          <a:blip r:embed="rId3">
            <a:alphaModFix/>
          </a:blip>
          <a:srcRect b="66725" l="75039" r="11599" t="0"/>
          <a:stretch/>
        </p:blipFill>
        <p:spPr>
          <a:xfrm>
            <a:off x="427554" y="4162078"/>
            <a:ext cx="409325" cy="57442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42" name="Google Shape;342;p36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57667" l="0" r="83239" t="19940"/>
          <a:stretch/>
        </p:blipFill>
        <p:spPr>
          <a:xfrm>
            <a:off x="427550" y="2161475"/>
            <a:ext cx="409325" cy="633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36" title="All Marvel Cinematic Universe Official Posters | Since the o… | Flickr"/>
          <p:cNvPicPr preferRelativeResize="0"/>
          <p:nvPr/>
        </p:nvPicPr>
        <p:blipFill rotWithShape="1">
          <a:blip r:embed="rId4">
            <a:alphaModFix/>
          </a:blip>
          <a:srcRect b="37369" l="50029" r="33265" t="42394"/>
          <a:stretch/>
        </p:blipFill>
        <p:spPr>
          <a:xfrm>
            <a:off x="427550" y="2843725"/>
            <a:ext cx="409325" cy="574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6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676" y="1444515"/>
            <a:ext cx="409326" cy="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6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5688" y="1444515"/>
            <a:ext cx="409326" cy="56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6"/>
          <p:cNvSpPr/>
          <p:nvPr/>
        </p:nvSpPr>
        <p:spPr>
          <a:xfrm>
            <a:off x="139163" y="2127675"/>
            <a:ext cx="4682400" cy="137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47" name="Google Shape;347;p36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5588" y="1444515"/>
            <a:ext cx="409326" cy="5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6" title="File:Person icon (the Noun Project 2817719).sv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5488" y="1444515"/>
            <a:ext cx="409326" cy="56272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6"/>
          <p:cNvSpPr/>
          <p:nvPr/>
        </p:nvSpPr>
        <p:spPr>
          <a:xfrm>
            <a:off x="139150" y="3543125"/>
            <a:ext cx="4682400" cy="1374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7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355" name="Google Shape;355;p37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Neighborhood-based collaborative filtering</a:t>
            </a:r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1587575" y="952500"/>
            <a:ext cx="1959300" cy="210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IBM Plex Serif Medium"/>
                <a:ea typeface="IBM Plex Serif Medium"/>
                <a:cs typeface="IBM Plex Serif Medium"/>
                <a:sym typeface="IBM Plex Serif Medium"/>
              </a:rPr>
              <a:t>ADVANTAGES</a:t>
            </a:r>
            <a:endParaRPr sz="1000">
              <a:solidFill>
                <a:schemeClr val="lt1"/>
              </a:solidFill>
              <a:latin typeface="IBM Plex Serif Medium"/>
              <a:ea typeface="IBM Plex Serif Medium"/>
              <a:cs typeface="IBM Plex Serif Medium"/>
              <a:sym typeface="IBM Plex Serif Medium"/>
            </a:endParaRPr>
          </a:p>
        </p:txBody>
      </p:sp>
      <p:sp>
        <p:nvSpPr>
          <p:cNvPr id="357" name="Google Shape;357;p37"/>
          <p:cNvSpPr/>
          <p:nvPr/>
        </p:nvSpPr>
        <p:spPr>
          <a:xfrm>
            <a:off x="5776750" y="952500"/>
            <a:ext cx="1959300" cy="210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IBM Plex Serif Medium"/>
                <a:ea typeface="IBM Plex Serif Medium"/>
                <a:cs typeface="IBM Plex Serif Medium"/>
                <a:sym typeface="IBM Plex Serif Medium"/>
              </a:rPr>
              <a:t>DISADVANTAGES</a:t>
            </a:r>
            <a:endParaRPr sz="1000">
              <a:solidFill>
                <a:schemeClr val="lt1"/>
              </a:solidFill>
              <a:latin typeface="IBM Plex Serif Medium"/>
              <a:ea typeface="IBM Plex Serif Medium"/>
              <a:cs typeface="IBM Plex Serif Medium"/>
              <a:sym typeface="IBM Plex Serif Medium"/>
            </a:endParaRPr>
          </a:p>
        </p:txBody>
      </p:sp>
      <p:sp>
        <p:nvSpPr>
          <p:cNvPr id="358" name="Google Shape;358;p37"/>
          <p:cNvSpPr txBox="1"/>
          <p:nvPr/>
        </p:nvSpPr>
        <p:spPr>
          <a:xfrm>
            <a:off x="248525" y="1366200"/>
            <a:ext cx="41256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No Need for Domain Knowledge: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 not require domain-specific information about the items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Work Sans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Novelty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introduce users to unexpected items that are popular among similar users.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359" name="Google Shape;359;p37"/>
          <p:cNvSpPr txBox="1"/>
          <p:nvPr/>
        </p:nvSpPr>
        <p:spPr>
          <a:xfrm>
            <a:off x="4572000" y="1366200"/>
            <a:ext cx="4125600" cy="27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Scalability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low performance with large datasets due to the need to compute similarities between many users or items.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High Memory Usage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Storing large similarity matrices can be resource-intensive.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Cold Start for Users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Difficult to provide accurate recommendations for new users with little or no rating history.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Popularity Bias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Tends to recommend items that are already popular, potentially ignoring niche items.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Dependence on Historical Data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Can only recommend items that have been rated in the past, not new or unrated items.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 txBox="1"/>
          <p:nvPr>
            <p:ph idx="4294967295" type="title"/>
          </p:nvPr>
        </p:nvSpPr>
        <p:spPr>
          <a:xfrm>
            <a:off x="680150" y="825275"/>
            <a:ext cx="20616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/>
              <a:t>01.</a:t>
            </a:r>
            <a:endParaRPr/>
          </a:p>
        </p:txBody>
      </p:sp>
      <p:sp>
        <p:nvSpPr>
          <p:cNvPr id="365" name="Google Shape;365;p38"/>
          <p:cNvSpPr txBox="1"/>
          <p:nvPr>
            <p:ph idx="1" type="subTitle"/>
          </p:nvPr>
        </p:nvSpPr>
        <p:spPr>
          <a:xfrm>
            <a:off x="1153840" y="2910968"/>
            <a:ext cx="5658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it"/>
              <a:t>Evaluation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6" name="Google Shape;366;p38"/>
          <p:cNvSpPr txBox="1"/>
          <p:nvPr/>
        </p:nvSpPr>
        <p:spPr>
          <a:xfrm>
            <a:off x="674300" y="823625"/>
            <a:ext cx="20733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Arial"/>
              <a:buNone/>
            </a:pP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0</a:t>
            </a:r>
            <a:r>
              <a:rPr lang="it" sz="9400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4</a:t>
            </a: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.</a:t>
            </a:r>
            <a:endParaRPr b="0" i="0" sz="9400" u="none" cap="none" strike="noStrike">
              <a:solidFill>
                <a:schemeClr val="accent2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Evaluating recommender system</a:t>
            </a:r>
            <a:endParaRPr/>
          </a:p>
        </p:txBody>
      </p:sp>
      <p:sp>
        <p:nvSpPr>
          <p:cNvPr id="372" name="Google Shape;372;p39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Accuracy Metrics (RMSE and MAE)</a:t>
            </a:r>
            <a:endParaRPr/>
          </a:p>
        </p:txBody>
      </p:sp>
      <p:sp>
        <p:nvSpPr>
          <p:cNvPr id="373" name="Google Shape;373;p39"/>
          <p:cNvSpPr txBox="1"/>
          <p:nvPr/>
        </p:nvSpPr>
        <p:spPr>
          <a:xfrm>
            <a:off x="659675" y="1577850"/>
            <a:ext cx="74319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Historical Context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: The focus on RMSE in recommender systems research originated from the Netflix Prize (2006-2009), which offered a million-dollar reward for improving </a:t>
            </a: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Netflix's RMSE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by 10%. This spurred significant research into accuracy metrics.</a:t>
            </a:r>
            <a:endParaRPr sz="1600">
              <a:latin typeface="IBM Plex Serif Light"/>
              <a:ea typeface="IBM Plex Serif Light"/>
              <a:cs typeface="IBM Plex Serif Light"/>
              <a:sym typeface="IBM Plex Serif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BM Plex Serif Light"/>
              <a:ea typeface="IBM Plex Serif Light"/>
              <a:cs typeface="IBM Plex Serif Light"/>
              <a:sym typeface="IBM Plex Serif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BM Plex Serif Light"/>
              <a:ea typeface="IBM Plex Serif Light"/>
              <a:cs typeface="IBM Plex Serif Light"/>
              <a:sym typeface="IBM Plex Serif Ligh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Reality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: RMSE (root mean square error) and MAE (mean absolute error) provide a way to measure prediction accuracy offline to predict a rating of item that a user may give, but they don't capture user satisfaction with recommendations.</a:t>
            </a:r>
            <a:endParaRPr sz="1600"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Evaluating recommender system</a:t>
            </a:r>
            <a:endParaRPr/>
          </a:p>
        </p:txBody>
      </p:sp>
      <p:sp>
        <p:nvSpPr>
          <p:cNvPr id="379" name="Google Shape;379;p40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Top N hit rate</a:t>
            </a:r>
            <a:endParaRPr/>
          </a:p>
        </p:txBody>
      </p:sp>
      <p:sp>
        <p:nvSpPr>
          <p:cNvPr id="380" name="Google Shape;380;p40"/>
          <p:cNvSpPr txBox="1"/>
          <p:nvPr/>
        </p:nvSpPr>
        <p:spPr>
          <a:xfrm>
            <a:off x="346475" y="1366225"/>
            <a:ext cx="80337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train the model on train set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generate top N recommendation for test set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if one of recommendation of top N is something that the user actually rated -&gt; HIT (it means that user found this item “interesting” to him)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calculate hit rate to evaluate the system's ability to include at least one relevant item in the top recommendations for each user.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381" name="Google Shape;38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363" y="3404475"/>
            <a:ext cx="6625275" cy="7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Evaluating recommender system</a:t>
            </a:r>
            <a:endParaRPr/>
          </a:p>
        </p:txBody>
      </p:sp>
      <p:sp>
        <p:nvSpPr>
          <p:cNvPr id="387" name="Google Shape;387;p41"/>
          <p:cNvSpPr txBox="1"/>
          <p:nvPr>
            <p:ph idx="1" type="subTitle"/>
          </p:nvPr>
        </p:nvSpPr>
        <p:spPr>
          <a:xfrm>
            <a:off x="659675" y="731310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Coverage, diversity and novelty</a:t>
            </a:r>
            <a:endParaRPr/>
          </a:p>
        </p:txBody>
      </p:sp>
      <p:sp>
        <p:nvSpPr>
          <p:cNvPr id="388" name="Google Shape;388;p41"/>
          <p:cNvSpPr txBox="1"/>
          <p:nvPr/>
        </p:nvSpPr>
        <p:spPr>
          <a:xfrm>
            <a:off x="346475" y="1173800"/>
            <a:ext cx="80304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Coverage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the percentage of </a:t>
            </a:r>
            <a:r>
              <a:rPr lang="it" u="sng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possible recommendations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that the system can provide. It reflects how well the system can recommend </a:t>
            </a:r>
            <a:r>
              <a:rPr lang="it" u="sng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 wide range of items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 High accuracy might reduce coverage. Coverage is crucial for the inclusion of new items in recommendations, which initially lack data and hence affect the coverage metric.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Diversity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the </a:t>
            </a:r>
            <a:r>
              <a:rPr lang="it" u="sng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variety of items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recommended. A system with low diversity might only suggest similar items (e.g., the next book in a series), while high diversity might suggest a broad range of items. However, too much diversity can lead to irrelevant recommendations.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Novelty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: how </a:t>
            </a:r>
            <a:r>
              <a:rPr lang="it" u="sng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new or unknown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the recommended </a:t>
            </a:r>
            <a:r>
              <a:rPr lang="it" u="sng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items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are to the user. Novelty is about finding a balance between recommending popular, familiar items and new, lesser-known items, to ensure user engagement and satisfaction.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/>
        </p:nvSpPr>
        <p:spPr>
          <a:xfrm>
            <a:off x="596950" y="421050"/>
            <a:ext cx="2550300" cy="14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it" sz="3200" u="none" cap="none" strike="noStrike">
                <a:solidFill>
                  <a:srgbClr val="0E1138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Agenda  </a:t>
            </a:r>
            <a:r>
              <a:rPr b="0" i="0" lang="it" sz="3200" u="none" cap="none" strike="noStrike">
                <a:solidFill>
                  <a:schemeClr val="accent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↗</a:t>
            </a:r>
            <a:endParaRPr b="0" i="0" sz="3200" u="none" cap="none" strike="noStrike">
              <a:solidFill>
                <a:schemeClr val="accen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3185000" y="421050"/>
            <a:ext cx="55032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2799" lvl="0" marL="554399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What is recommendation system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82799" lvl="0" marL="554399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Content-based filtering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82799" lvl="0" marL="554399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Neighborhood-based collaborative filtering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82799" lvl="0" marL="554399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erif Light"/>
              <a:buAutoNum type="arabicPeriod"/>
            </a:pPr>
            <a:r>
              <a:rPr lang="it" sz="2400">
                <a:solidFill>
                  <a:srgbClr val="0E1138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Evaluating recommender system</a:t>
            </a:r>
            <a:endParaRPr sz="2400">
              <a:solidFill>
                <a:srgbClr val="0E1138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208" name="Google Shape;208;p24"/>
          <p:cNvCxnSpPr/>
          <p:nvPr/>
        </p:nvCxnSpPr>
        <p:spPr>
          <a:xfrm rot="10800000">
            <a:off x="2979600" y="421050"/>
            <a:ext cx="0" cy="4218300"/>
          </a:xfrm>
          <a:prstGeom prst="straightConnector1">
            <a:avLst/>
          </a:prstGeom>
          <a:noFill/>
          <a:ln cap="flat" cmpd="sng" w="9525">
            <a:solidFill>
              <a:srgbClr val="0E1138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2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</a:t>
            </a:r>
            <a:r>
              <a:rPr lang="it"/>
              <a:t>aterial to </a:t>
            </a:r>
            <a:r>
              <a:rPr lang="it"/>
              <a:t>further </a:t>
            </a:r>
            <a:r>
              <a:rPr lang="it"/>
              <a:t>explore </a:t>
            </a:r>
            <a:endParaRPr/>
          </a:p>
        </p:txBody>
      </p:sp>
      <p:sp>
        <p:nvSpPr>
          <p:cNvPr id="394" name="Google Shape;394;p42"/>
          <p:cNvSpPr txBox="1"/>
          <p:nvPr/>
        </p:nvSpPr>
        <p:spPr>
          <a:xfrm>
            <a:off x="662975" y="1195275"/>
            <a:ext cx="7821900" cy="25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Oreilly books and videos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3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ML Mastery blog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4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Udemy courses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5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Coursera 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courses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6"/>
              </a:rPr>
              <a:t>link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(Stanford / DeepLearning.AI)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EdX courses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7"/>
              </a:rPr>
              <a:t>link</a:t>
            </a: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(HarvardX: CS50's Introduction to Computer Science)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Udacity courses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8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Pycon Italia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9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MIT open courses </a:t>
            </a:r>
            <a:r>
              <a:rPr lang="it" u="sng">
                <a:solidFill>
                  <a:schemeClr val="hlink"/>
                </a:solidFill>
                <a:latin typeface="Work Sans Light"/>
                <a:ea typeface="Work Sans Light"/>
                <a:cs typeface="Work Sans Light"/>
                <a:sym typeface="Work Sans Light"/>
                <a:hlinkClick r:id="rId10"/>
              </a:rPr>
              <a:t>link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4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51775" y="4183170"/>
            <a:ext cx="210095" cy="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3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60952" y="4213839"/>
            <a:ext cx="210100" cy="147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43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901254" y="4183170"/>
            <a:ext cx="178975" cy="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3">
            <a:hlinkClick r:id="rId9"/>
          </p:cNvPr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610432" y="4182520"/>
            <a:ext cx="210100" cy="21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43">
            <a:hlinkClick r:id="rId11"/>
          </p:cNvPr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3319609" y="4182520"/>
            <a:ext cx="210100" cy="210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3"/>
          <p:cNvSpPr txBox="1"/>
          <p:nvPr/>
        </p:nvSpPr>
        <p:spPr>
          <a:xfrm>
            <a:off x="815900" y="3365000"/>
            <a:ext cx="17049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180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Kristina Khvatova</a:t>
            </a:r>
            <a:endParaRPr sz="1200">
              <a:solidFill>
                <a:schemeClr val="accen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05" name="Google Shape;405;p43"/>
          <p:cNvSpPr txBox="1"/>
          <p:nvPr/>
        </p:nvSpPr>
        <p:spPr>
          <a:xfrm>
            <a:off x="815900" y="3847700"/>
            <a:ext cx="2293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kristina.khvatova</a:t>
            </a: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@vedrai.com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406" name="Google Shape;406;p43">
            <a:hlinkClick r:id="rId13"/>
          </p:cNvPr>
          <p:cNvSpPr txBox="1"/>
          <p:nvPr/>
        </p:nvSpPr>
        <p:spPr>
          <a:xfrm>
            <a:off x="815900" y="4102913"/>
            <a:ext cx="229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vedrai.com</a:t>
            </a:r>
            <a:endParaRPr sz="1200">
              <a:solidFill>
                <a:schemeClr val="accent1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407" name="Google Shape;407;p43"/>
          <p:cNvSpPr txBox="1"/>
          <p:nvPr/>
        </p:nvSpPr>
        <p:spPr>
          <a:xfrm>
            <a:off x="2578550" y="3377900"/>
            <a:ext cx="33165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idx="4294967295" type="title"/>
          </p:nvPr>
        </p:nvSpPr>
        <p:spPr>
          <a:xfrm>
            <a:off x="680150" y="825275"/>
            <a:ext cx="20616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/>
              <a:t>01.</a:t>
            </a:r>
            <a:endParaRPr/>
          </a:p>
        </p:txBody>
      </p:sp>
      <p:sp>
        <p:nvSpPr>
          <p:cNvPr id="214" name="Google Shape;214;p25"/>
          <p:cNvSpPr txBox="1"/>
          <p:nvPr>
            <p:ph idx="1" type="subTitle"/>
          </p:nvPr>
        </p:nvSpPr>
        <p:spPr>
          <a:xfrm>
            <a:off x="1153840" y="2910968"/>
            <a:ext cx="5658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it"/>
              <a:t>What is Recommendation System?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674300" y="823625"/>
            <a:ext cx="20733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Arial"/>
              <a:buNone/>
            </a:pP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01.</a:t>
            </a:r>
            <a:endParaRPr b="0" i="0" sz="9400" u="none" cap="none" strike="noStrike">
              <a:solidFill>
                <a:schemeClr val="accent2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21" name="Google Shape;221;p26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What is recommender system</a:t>
            </a:r>
            <a:endParaRPr/>
          </a:p>
        </p:txBody>
      </p:sp>
      <p:sp>
        <p:nvSpPr>
          <p:cNvPr id="222" name="Google Shape;222;p26"/>
          <p:cNvSpPr txBox="1"/>
          <p:nvPr/>
        </p:nvSpPr>
        <p:spPr>
          <a:xfrm>
            <a:off x="783450" y="1125800"/>
            <a:ext cx="73551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A recommender system is an algorithm designed to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suggest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items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,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content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, or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actions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 to users based on various factors such as user preferences, behavior, and historical interactions. These systems analyze data to identify patterns and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predict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 what users will find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interesting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 or </a:t>
            </a:r>
            <a:r>
              <a:rPr lang="it" sz="18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useful</a:t>
            </a:r>
            <a:r>
              <a:rPr lang="it" sz="1800">
                <a:latin typeface="IBM Plex Serif Light"/>
                <a:ea typeface="IBM Plex Serif Light"/>
                <a:cs typeface="IBM Plex Serif Light"/>
                <a:sym typeface="IBM Plex Serif Light"/>
              </a:rPr>
              <a:t>, aiming to enhance user experience by providing personalized recommendations.</a:t>
            </a:r>
            <a:endParaRPr sz="1800"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idx="4294967295" type="title"/>
          </p:nvPr>
        </p:nvSpPr>
        <p:spPr>
          <a:xfrm>
            <a:off x="680150" y="825275"/>
            <a:ext cx="20616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/>
              <a:t>01.</a:t>
            </a:r>
            <a:endParaRPr/>
          </a:p>
        </p:txBody>
      </p:sp>
      <p:sp>
        <p:nvSpPr>
          <p:cNvPr id="228" name="Google Shape;228;p27"/>
          <p:cNvSpPr txBox="1"/>
          <p:nvPr>
            <p:ph idx="1" type="subTitle"/>
          </p:nvPr>
        </p:nvSpPr>
        <p:spPr>
          <a:xfrm>
            <a:off x="1153840" y="2910968"/>
            <a:ext cx="5658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it"/>
              <a:t>Content-based filtering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674300" y="823625"/>
            <a:ext cx="20733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Arial"/>
              <a:buNone/>
            </a:pP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02.</a:t>
            </a:r>
            <a:endParaRPr b="0" i="0" sz="9400" u="none" cap="none" strike="noStrike">
              <a:solidFill>
                <a:schemeClr val="accent2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35" name="Google Shape;235;p28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Content-based filtering</a:t>
            </a:r>
            <a:endParaRPr/>
          </a:p>
        </p:txBody>
      </p:sp>
      <p:sp>
        <p:nvSpPr>
          <p:cNvPr id="236" name="Google Shape;236;p28"/>
          <p:cNvSpPr txBox="1"/>
          <p:nvPr/>
        </p:nvSpPr>
        <p:spPr>
          <a:xfrm>
            <a:off x="947375" y="976925"/>
            <a:ext cx="71484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A </a:t>
            </a: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content-based recommendation system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- is a recommendation system focusing on recommending items based on their </a:t>
            </a:r>
            <a:r>
              <a:rPr lang="it" sz="1600">
                <a:solidFill>
                  <a:schemeClr val="accent1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attributes</a:t>
            </a:r>
            <a:r>
              <a:rPr lang="it" sz="1600">
                <a:latin typeface="IBM Plex Serif Light"/>
                <a:ea typeface="IBM Plex Serif Light"/>
                <a:cs typeface="IBM Plex Serif Light"/>
                <a:sym typeface="IBM Plex Serif Light"/>
              </a:rPr>
              <a:t> rather than user behavior data. </a:t>
            </a:r>
            <a:endParaRPr sz="1600"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  <p:pic>
        <p:nvPicPr>
          <p:cNvPr id="237" name="Google Shape;2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375" y="2004700"/>
            <a:ext cx="2739201" cy="15435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8" name="Google Shape;238;p28"/>
          <p:cNvSpPr txBox="1"/>
          <p:nvPr/>
        </p:nvSpPr>
        <p:spPr>
          <a:xfrm>
            <a:off x="1016375" y="3692075"/>
            <a:ext cx="362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genres: [science fiction, romantic comedy, horror, western, …]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year: [1991, 1995, 2015, ... ]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2550" y="2006063"/>
            <a:ext cx="2739202" cy="15408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0" name="Google Shape;240;p28"/>
          <p:cNvSpPr/>
          <p:nvPr/>
        </p:nvSpPr>
        <p:spPr>
          <a:xfrm>
            <a:off x="4228613" y="2596688"/>
            <a:ext cx="4809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41" name="Google Shape;241;p28"/>
          <p:cNvSpPr txBox="1"/>
          <p:nvPr/>
        </p:nvSpPr>
        <p:spPr>
          <a:xfrm>
            <a:off x="5182550" y="3692050"/>
            <a:ext cx="329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the recommendation is made based on movie genres (ex: horror) and release years (1995)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47" name="Google Shape;247;p29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Content-based filtering</a:t>
            </a:r>
            <a:endParaRPr/>
          </a:p>
        </p:txBody>
      </p:sp>
      <p:sp>
        <p:nvSpPr>
          <p:cNvPr id="248" name="Google Shape;248;p29"/>
          <p:cNvSpPr txBox="1"/>
          <p:nvPr/>
        </p:nvSpPr>
        <p:spPr>
          <a:xfrm>
            <a:off x="4790475" y="1227475"/>
            <a:ext cx="3793800" cy="23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apply k-nearest neighbors (KNN) algorithm to the items of database (films)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assign “score” to each cluster as a weighted average of the similarity scores and the user's ratings for these k items (films)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Work Sans Light"/>
              <a:buAutoNum type="arabicPeriod"/>
            </a:pPr>
            <a:r>
              <a:rPr lang="it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select top N items based on the score</a:t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249" name="Google Shape;24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27475"/>
            <a:ext cx="4485674" cy="281606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9"/>
          <p:cNvSpPr/>
          <p:nvPr/>
        </p:nvSpPr>
        <p:spPr>
          <a:xfrm>
            <a:off x="471725" y="1569350"/>
            <a:ext cx="979800" cy="952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950700" y="3102900"/>
            <a:ext cx="1144800" cy="669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2" name="Google Shape;252;p29"/>
          <p:cNvSpPr/>
          <p:nvPr/>
        </p:nvSpPr>
        <p:spPr>
          <a:xfrm>
            <a:off x="2364025" y="1828800"/>
            <a:ext cx="979800" cy="952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3" name="Google Shape;253;p29"/>
          <p:cNvSpPr txBox="1"/>
          <p:nvPr/>
        </p:nvSpPr>
        <p:spPr>
          <a:xfrm>
            <a:off x="471725" y="1227475"/>
            <a:ext cx="1768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cluster: “horror”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4" name="Google Shape;254;p29"/>
          <p:cNvSpPr txBox="1"/>
          <p:nvPr/>
        </p:nvSpPr>
        <p:spPr>
          <a:xfrm>
            <a:off x="2364025" y="1488600"/>
            <a:ext cx="1768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cluster: “comedy”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5" name="Google Shape;255;p29"/>
          <p:cNvSpPr txBox="1"/>
          <p:nvPr/>
        </p:nvSpPr>
        <p:spPr>
          <a:xfrm>
            <a:off x="950700" y="3698400"/>
            <a:ext cx="1768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cluster: “western”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6" name="Google Shape;256;p29"/>
          <p:cNvSpPr/>
          <p:nvPr/>
        </p:nvSpPr>
        <p:spPr>
          <a:xfrm>
            <a:off x="1165625" y="1610675"/>
            <a:ext cx="264900" cy="2544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7" name="Google Shape;257;p29"/>
          <p:cNvSpPr/>
          <p:nvPr/>
        </p:nvSpPr>
        <p:spPr>
          <a:xfrm>
            <a:off x="2668775" y="2035225"/>
            <a:ext cx="264900" cy="2544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8" name="Google Shape;258;p29"/>
          <p:cNvSpPr/>
          <p:nvPr/>
        </p:nvSpPr>
        <p:spPr>
          <a:xfrm>
            <a:off x="1148500" y="3216450"/>
            <a:ext cx="264900" cy="2544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59" name="Google Shape;259;p29"/>
          <p:cNvSpPr txBox="1"/>
          <p:nvPr/>
        </p:nvSpPr>
        <p:spPr>
          <a:xfrm>
            <a:off x="3948650" y="3059325"/>
            <a:ext cx="17688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user rating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60" name="Google Shape;260;p29"/>
          <p:cNvSpPr txBox="1"/>
          <p:nvPr/>
        </p:nvSpPr>
        <p:spPr>
          <a:xfrm>
            <a:off x="1604675" y="2112664"/>
            <a:ext cx="7083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films that user has already seen</a:t>
            </a:r>
            <a:endParaRPr sz="10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261" name="Google Shape;261;p29"/>
          <p:cNvCxnSpPr>
            <a:stCxn id="260" idx="1"/>
            <a:endCxn id="256" idx="5"/>
          </p:cNvCxnSpPr>
          <p:nvPr/>
        </p:nvCxnSpPr>
        <p:spPr>
          <a:xfrm rot="10800000">
            <a:off x="1391675" y="1827964"/>
            <a:ext cx="213000" cy="63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2" name="Google Shape;262;p29"/>
          <p:cNvCxnSpPr>
            <a:stCxn id="260" idx="3"/>
            <a:endCxn id="257" idx="2"/>
          </p:cNvCxnSpPr>
          <p:nvPr/>
        </p:nvCxnSpPr>
        <p:spPr>
          <a:xfrm flipH="1" rot="10800000">
            <a:off x="2312975" y="2162464"/>
            <a:ext cx="355800" cy="30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29"/>
          <p:cNvCxnSpPr>
            <a:stCxn id="260" idx="2"/>
            <a:endCxn id="258" idx="7"/>
          </p:cNvCxnSpPr>
          <p:nvPr/>
        </p:nvCxnSpPr>
        <p:spPr>
          <a:xfrm flipH="1">
            <a:off x="1374725" y="2821864"/>
            <a:ext cx="584100" cy="43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/>
          <p:nvPr>
            <p:ph type="title"/>
          </p:nvPr>
        </p:nvSpPr>
        <p:spPr>
          <a:xfrm>
            <a:off x="783445" y="182500"/>
            <a:ext cx="2236800" cy="2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Recommender system</a:t>
            </a:r>
            <a:endParaRPr/>
          </a:p>
        </p:txBody>
      </p:sp>
      <p:sp>
        <p:nvSpPr>
          <p:cNvPr id="269" name="Google Shape;269;p30"/>
          <p:cNvSpPr txBox="1"/>
          <p:nvPr>
            <p:ph idx="2" type="title"/>
          </p:nvPr>
        </p:nvSpPr>
        <p:spPr>
          <a:xfrm>
            <a:off x="662975" y="342275"/>
            <a:ext cx="7717200" cy="34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Content-based filtering</a:t>
            </a:r>
            <a:endParaRPr/>
          </a:p>
        </p:txBody>
      </p:sp>
      <p:sp>
        <p:nvSpPr>
          <p:cNvPr id="270" name="Google Shape;270;p30"/>
          <p:cNvSpPr txBox="1"/>
          <p:nvPr/>
        </p:nvSpPr>
        <p:spPr>
          <a:xfrm>
            <a:off x="508025" y="1251900"/>
            <a:ext cx="4118400" cy="37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Personalized Recommendations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recommendations based on item attributes user has previously liked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No Cold Start Problem for Items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new items can be recommended as long as their attributes are known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User Independence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recommendations based on the user’s own preferences without relying on other users'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Transparency and Control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users can understand why certain items are recommended based on the attributes they prefer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Consistency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recommendations remain stable over time as they depend on item attributes, which don’t change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71" name="Google Shape;271;p30"/>
          <p:cNvSpPr/>
          <p:nvPr/>
        </p:nvSpPr>
        <p:spPr>
          <a:xfrm>
            <a:off x="1587575" y="952500"/>
            <a:ext cx="1959300" cy="210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IBM Plex Serif Medium"/>
                <a:ea typeface="IBM Plex Serif Medium"/>
                <a:cs typeface="IBM Plex Serif Medium"/>
                <a:sym typeface="IBM Plex Serif Medium"/>
              </a:rPr>
              <a:t>ADVANTAGES</a:t>
            </a:r>
            <a:endParaRPr sz="1000">
              <a:solidFill>
                <a:schemeClr val="lt1"/>
              </a:solidFill>
              <a:latin typeface="IBM Plex Serif Medium"/>
              <a:ea typeface="IBM Plex Serif Medium"/>
              <a:cs typeface="IBM Plex Serif Medium"/>
              <a:sym typeface="IBM Plex Serif Medium"/>
            </a:endParaRPr>
          </a:p>
        </p:txBody>
      </p:sp>
      <p:sp>
        <p:nvSpPr>
          <p:cNvPr id="272" name="Google Shape;272;p30"/>
          <p:cNvSpPr txBox="1"/>
          <p:nvPr/>
        </p:nvSpPr>
        <p:spPr>
          <a:xfrm>
            <a:off x="4844150" y="1297200"/>
            <a:ext cx="3655800" cy="27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Limited Discovery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recommendations are too similar to what users have already seen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Feature Engineering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recommendations depend on the quality and completeness of item attributes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Cold Start Problem for Users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new users without a sufficient history of interactions don’t receive recommendations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AutoNum type="arabicPeriod"/>
            </a:pPr>
            <a:r>
              <a:rPr lang="it" sz="1100">
                <a:latin typeface="Work Sans"/>
                <a:ea typeface="Work Sans"/>
                <a:cs typeface="Work Sans"/>
                <a:sym typeface="Work Sans"/>
              </a:rPr>
              <a:t>Scalability</a:t>
            </a:r>
            <a:r>
              <a:rPr lang="it" sz="1100">
                <a:latin typeface="Work Sans Light"/>
                <a:ea typeface="Work Sans Light"/>
                <a:cs typeface="Work Sans Light"/>
                <a:sym typeface="Work Sans Light"/>
              </a:rPr>
              <a:t>: depends on number of items and attributes </a:t>
            </a:r>
            <a:endParaRPr sz="11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sp>
        <p:nvSpPr>
          <p:cNvPr id="273" name="Google Shape;273;p30"/>
          <p:cNvSpPr/>
          <p:nvPr/>
        </p:nvSpPr>
        <p:spPr>
          <a:xfrm>
            <a:off x="5776750" y="952500"/>
            <a:ext cx="1959300" cy="2103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lt1"/>
                </a:solidFill>
                <a:latin typeface="IBM Plex Serif Medium"/>
                <a:ea typeface="IBM Plex Serif Medium"/>
                <a:cs typeface="IBM Plex Serif Medium"/>
                <a:sym typeface="IBM Plex Serif Medium"/>
              </a:rPr>
              <a:t>DISADVANTAGES</a:t>
            </a:r>
            <a:endParaRPr sz="1000">
              <a:solidFill>
                <a:schemeClr val="lt1"/>
              </a:solidFill>
              <a:latin typeface="IBM Plex Serif Medium"/>
              <a:ea typeface="IBM Plex Serif Medium"/>
              <a:cs typeface="IBM Plex Serif Medium"/>
              <a:sym typeface="IBM Plex Serif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/>
          <p:nvPr>
            <p:ph idx="4294967295" type="title"/>
          </p:nvPr>
        </p:nvSpPr>
        <p:spPr>
          <a:xfrm>
            <a:off x="680150" y="825275"/>
            <a:ext cx="20616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/>
              <a:t>01.</a:t>
            </a:r>
            <a:endParaRPr/>
          </a:p>
        </p:txBody>
      </p:sp>
      <p:sp>
        <p:nvSpPr>
          <p:cNvPr id="279" name="Google Shape;279;p31"/>
          <p:cNvSpPr txBox="1"/>
          <p:nvPr>
            <p:ph idx="1" type="subTitle"/>
          </p:nvPr>
        </p:nvSpPr>
        <p:spPr>
          <a:xfrm>
            <a:off x="1153840" y="2910968"/>
            <a:ext cx="5658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it"/>
              <a:t>Neighborhood</a:t>
            </a:r>
            <a:r>
              <a:rPr lang="it"/>
              <a:t>-based filtering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80" name="Google Shape;280;p31"/>
          <p:cNvSpPr txBox="1"/>
          <p:nvPr/>
        </p:nvSpPr>
        <p:spPr>
          <a:xfrm>
            <a:off x="674300" y="823625"/>
            <a:ext cx="20733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400"/>
              <a:buFont typeface="Arial"/>
              <a:buNone/>
            </a:pP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0</a:t>
            </a:r>
            <a:r>
              <a:rPr lang="it" sz="9400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3</a:t>
            </a:r>
            <a:r>
              <a:rPr b="0" i="0" lang="it" sz="9400" u="none" cap="none" strike="noStrike">
                <a:solidFill>
                  <a:schemeClr val="accent2"/>
                </a:solidFill>
                <a:latin typeface="IBM Plex Serif Light"/>
                <a:ea typeface="IBM Plex Serif Light"/>
                <a:cs typeface="IBM Plex Serif Light"/>
                <a:sym typeface="IBM Plex Serif Light"/>
              </a:rPr>
              <a:t>.</a:t>
            </a:r>
            <a:endParaRPr b="0" i="0" sz="9400" u="none" cap="none" strike="noStrike">
              <a:solidFill>
                <a:schemeClr val="accent2"/>
              </a:solidFill>
              <a:latin typeface="IBM Plex Serif Light"/>
              <a:ea typeface="IBM Plex Serif Light"/>
              <a:cs typeface="IBM Plex Serif Light"/>
              <a:sym typeface="IBM Plex Serif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E1138"/>
      </a:dk1>
      <a:lt1>
        <a:srgbClr val="FFFFFF"/>
      </a:lt1>
      <a:dk2>
        <a:srgbClr val="595959"/>
      </a:dk2>
      <a:lt2>
        <a:srgbClr val="EEEEEE"/>
      </a:lt2>
      <a:accent1>
        <a:srgbClr val="00A491"/>
      </a:accent1>
      <a:accent2>
        <a:srgbClr val="33B5A6"/>
      </a:accent2>
      <a:accent3>
        <a:srgbClr val="826DE6"/>
      </a:accent3>
      <a:accent4>
        <a:srgbClr val="8F7CE9"/>
      </a:accent4>
      <a:accent5>
        <a:srgbClr val="FFFFFF"/>
      </a:accent5>
      <a:accent6>
        <a:srgbClr val="FFFFFF"/>
      </a:accent6>
      <a:hlink>
        <a:srgbClr val="33B5A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